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8"/>
  </p:notesMasterIdLst>
  <p:handoutMasterIdLst>
    <p:handoutMasterId r:id="rId19"/>
  </p:handoutMasterIdLst>
  <p:sldIdLst>
    <p:sldId id="314" r:id="rId5"/>
    <p:sldId id="315" r:id="rId6"/>
    <p:sldId id="316" r:id="rId7"/>
    <p:sldId id="326" r:id="rId8"/>
    <p:sldId id="318" r:id="rId9"/>
    <p:sldId id="331" r:id="rId10"/>
    <p:sldId id="320" r:id="rId11"/>
    <p:sldId id="333" r:id="rId12"/>
    <p:sldId id="330" r:id="rId13"/>
    <p:sldId id="328" r:id="rId14"/>
    <p:sldId id="309" r:id="rId15"/>
    <p:sldId id="329" r:id="rId16"/>
    <p:sldId id="33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6B54EA-4C23-766B-92D9-7531C8C945B8}" v="203" dt="2024-04-22T16:18:06.272"/>
    <p1510:client id="{6B327135-B710-85D9-AEA1-6970B286CAFC}" v="1694" dt="2024-04-22T15:35:09.595"/>
    <p1510:client id="{FAA5508C-118F-F774-B0D6-6F1A577C5B53}" v="60" dt="2024-04-22T16:18:28.2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5" autoAdjust="0"/>
    <p:restoredTop sz="95388" autoAdjust="0"/>
  </p:normalViewPr>
  <p:slideViewPr>
    <p:cSldViewPr snapToGrid="0">
      <p:cViewPr>
        <p:scale>
          <a:sx n="100" d="100"/>
          <a:sy n="100" d="100"/>
        </p:scale>
        <p:origin x="173" y="-542"/>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4/22/2024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4/22/2024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1734694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66511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3754117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a:p>
        </p:txBody>
      </p:sp>
    </p:spTree>
    <p:extLst>
      <p:ext uri="{BB962C8B-B14F-4D97-AF65-F5344CB8AC3E}">
        <p14:creationId xmlns:p14="http://schemas.microsoft.com/office/powerpoint/2010/main" val="3421618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41413104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dirty="0"/>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dirty="0"/>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dirty="0"/>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5.svg"/></Relationships>
</file>

<file path=ppt/slides/_rels/slide12.xml.rels><?xml version="1.0" encoding="UTF-8" standalone="yes"?>
<Relationships xmlns="http://schemas.openxmlformats.org/package/2006/relationships"><Relationship Id="rId2" Type="http://schemas.openxmlformats.org/officeDocument/2006/relationships/hyperlink" Target="https://posit.cloud/content/8065091"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13.xml"/><Relationship Id="rId1" Type="http://schemas.openxmlformats.org/officeDocument/2006/relationships/video" Target="https://www.youtube.com/embed/OqTuBH0XYKQ?feature=oembed" TargetMode="External"/><Relationship Id="rId4" Type="http://schemas.openxmlformats.org/officeDocument/2006/relationships/hyperlink" Target="https://youtu.be/OqTuBH0XYKQ"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6091515" y="374090"/>
            <a:ext cx="5057104" cy="3624984"/>
          </a:xfrm>
        </p:spPr>
        <p:txBody>
          <a:bodyPr anchor="b">
            <a:normAutofit/>
          </a:bodyPr>
          <a:lstStyle/>
          <a:p>
            <a:r>
              <a:rPr lang="en-US" dirty="0"/>
              <a:t>Deforestation web dashboard</a:t>
            </a:r>
          </a:p>
        </p:txBody>
      </p:sp>
      <p:sp>
        <p:nvSpPr>
          <p:cNvPr id="7" name="Content Placeholder 2">
            <a:extLst>
              <a:ext uri="{FF2B5EF4-FFF2-40B4-BE49-F238E27FC236}">
                <a16:creationId xmlns:a16="http://schemas.microsoft.com/office/drawing/2014/main" id="{78A30D0D-F586-4644-34A2-70A0A8E71A34}"/>
              </a:ext>
            </a:extLst>
          </p:cNvPr>
          <p:cNvSpPr>
            <a:spLocks noGrp="1"/>
          </p:cNvSpPr>
          <p:nvPr>
            <p:ph idx="1"/>
          </p:nvPr>
        </p:nvSpPr>
        <p:spPr>
          <a:xfrm>
            <a:off x="6091514" y="4172989"/>
            <a:ext cx="5057103" cy="2519363"/>
          </a:xfrm>
        </p:spPr>
        <p:txBody>
          <a:bodyPr vert="horz" lIns="91440" tIns="45720" rIns="91440" bIns="45720" rtlCol="0" anchor="t">
            <a:normAutofit/>
          </a:bodyPr>
          <a:lstStyle/>
          <a:p>
            <a:r>
              <a:rPr lang="en-US" dirty="0"/>
              <a:t>Shravya Sama</a:t>
            </a:r>
          </a:p>
          <a:p>
            <a:r>
              <a:rPr lang="en-US" dirty="0"/>
              <a:t>Tatum Bowen</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914400" y="786615"/>
            <a:ext cx="5700074" cy="5446385"/>
          </a:xfrm>
        </p:spPr>
        <p:txBody>
          <a:bodyPr vert="horz" lIns="91440" tIns="45720" rIns="91440" bIns="45720" rtlCol="0" anchor="t">
            <a:normAutofit lnSpcReduction="10000"/>
          </a:bodyPr>
          <a:lstStyle/>
          <a:p>
            <a:r>
              <a:rPr lang="en-US" dirty="0"/>
              <a:t>Ways we could expand this project in the future:</a:t>
            </a:r>
          </a:p>
          <a:p>
            <a:pPr marL="342900" indent="-342900">
              <a:buChar char="•"/>
            </a:pPr>
            <a:r>
              <a:rPr lang="en-US" dirty="0"/>
              <a:t>Create a more comprehensive website to include more than the three rainforests including.</a:t>
            </a:r>
          </a:p>
          <a:p>
            <a:pPr marL="342900" indent="-342900">
              <a:buChar char="•"/>
            </a:pPr>
            <a:r>
              <a:rPr lang="en-US" dirty="0"/>
              <a:t>Add spatial data using GIS or other tools to create interactive maps on the user face; though this would require extensive data accumulation as it is not readily available in a single dataset.</a:t>
            </a:r>
          </a:p>
          <a:p>
            <a:pPr marL="342900" indent="-342900">
              <a:buChar char="•"/>
            </a:pPr>
            <a:r>
              <a:rPr lang="en-US" dirty="0"/>
              <a:t>Experiment with other website formats and HTML code to make it more </a:t>
            </a:r>
            <a:r>
              <a:rPr lang="en-US" dirty="0">
                <a:ea typeface="+mn-lt"/>
                <a:cs typeface="+mn-lt"/>
              </a:rPr>
              <a:t>aesthetic.</a:t>
            </a:r>
            <a:endParaRPr lang="en-US" dirty="0"/>
          </a:p>
          <a:p>
            <a:pPr marL="342900" indent="-342900">
              <a:buChar char="•"/>
            </a:pPr>
            <a:r>
              <a:rPr lang="en-US" dirty="0"/>
              <a:t>Include more elements and make the plots and graphs interactive; could use slide bars to show different scales for the x- and y-axes.</a:t>
            </a:r>
          </a:p>
          <a:p>
            <a:endParaRPr lang="en-US" dirty="0"/>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404034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4874224" cy="820824"/>
          </a:xfrm>
        </p:spPr>
        <p:txBody>
          <a:bodyPr/>
          <a:lstStyle/>
          <a:p>
            <a:r>
              <a:rPr lang="en-US" dirty="0"/>
              <a:t>References</a:t>
            </a:r>
          </a:p>
        </p:txBody>
      </p:sp>
      <p:sp>
        <p:nvSpPr>
          <p:cNvPr id="10" name="Content Placeholder 9">
            <a:extLst>
              <a:ext uri="{FF2B5EF4-FFF2-40B4-BE49-F238E27FC236}">
                <a16:creationId xmlns:a16="http://schemas.microsoft.com/office/drawing/2014/main" id="{1F398FDD-E639-CF6A-B875-443655F2B31B}"/>
              </a:ext>
            </a:extLst>
          </p:cNvPr>
          <p:cNvSpPr>
            <a:spLocks noGrp="1"/>
          </p:cNvSpPr>
          <p:nvPr>
            <p:ph idx="1"/>
          </p:nvPr>
        </p:nvSpPr>
        <p:spPr>
          <a:xfrm>
            <a:off x="6091514" y="1348509"/>
            <a:ext cx="5057103" cy="5343843"/>
          </a:xfrm>
        </p:spPr>
        <p:txBody>
          <a:bodyPr vert="horz" lIns="91440" tIns="45720" rIns="91440" bIns="45720" rtlCol="0" anchor="t">
            <a:normAutofit/>
          </a:bodyPr>
          <a:lstStyle/>
          <a:p>
            <a:pPr marL="171450" indent="-171450">
              <a:buChar char="•"/>
            </a:pPr>
            <a:r>
              <a:rPr lang="en-US" sz="1600" dirty="0">
                <a:solidFill>
                  <a:srgbClr val="ECECEC"/>
                </a:solidFill>
                <a:ea typeface="+mn-lt"/>
                <a:cs typeface="+mn-lt"/>
              </a:rPr>
              <a:t>https://shiny.posit.co/r/articles/build/layout-guide/</a:t>
            </a:r>
            <a:endParaRPr lang="en-US" sz="1600">
              <a:solidFill>
                <a:srgbClr val="FFFFFF"/>
              </a:solidFill>
              <a:ea typeface="+mn-lt"/>
              <a:cs typeface="+mn-lt"/>
            </a:endParaRPr>
          </a:p>
          <a:p>
            <a:pPr marL="171450" indent="-171450">
              <a:buChar char="•"/>
            </a:pPr>
            <a:r>
              <a:rPr lang="en-US" sz="1600" dirty="0">
                <a:solidFill>
                  <a:srgbClr val="ECECEC"/>
                </a:solidFill>
                <a:ea typeface="+mn-lt"/>
                <a:cs typeface="+mn-lt"/>
              </a:rPr>
              <a:t>https://stackoverflow.com/questions/12888120/loading-png-files-directly-from-url/12888177#12888177</a:t>
            </a:r>
            <a:endParaRPr lang="en-US" sz="1600" dirty="0">
              <a:solidFill>
                <a:srgbClr val="FFFFFF"/>
              </a:solidFill>
              <a:ea typeface="+mn-lt"/>
              <a:cs typeface="+mn-lt"/>
            </a:endParaRPr>
          </a:p>
          <a:p>
            <a:pPr marL="171450" indent="-171450">
              <a:buChar char="•"/>
            </a:pPr>
            <a:r>
              <a:rPr lang="en-US" sz="1600" dirty="0">
                <a:solidFill>
                  <a:srgbClr val="ECECEC"/>
                </a:solidFill>
                <a:ea typeface="+mn-lt"/>
                <a:cs typeface="+mn-lt"/>
              </a:rPr>
              <a:t>https://rstudio.github.io/bslib/articles/bs5-variables/index.html</a:t>
            </a:r>
            <a:endParaRPr lang="en-US" sz="1600" dirty="0">
              <a:solidFill>
                <a:srgbClr val="FFFFFF"/>
              </a:solidFill>
              <a:ea typeface="+mn-lt"/>
              <a:cs typeface="+mn-lt"/>
            </a:endParaRPr>
          </a:p>
          <a:p>
            <a:pPr marL="171450" indent="-171450">
              <a:buChar char="•"/>
            </a:pPr>
            <a:r>
              <a:rPr lang="en-US" sz="1600" dirty="0">
                <a:solidFill>
                  <a:srgbClr val="ECECEC"/>
                </a:solidFill>
                <a:ea typeface="+mn-lt"/>
                <a:cs typeface="+mn-lt"/>
              </a:rPr>
              <a:t>https://www.globalforestwatch.org/dashboards/country/COD/</a:t>
            </a:r>
            <a:endParaRPr lang="en-US" sz="1600" dirty="0">
              <a:solidFill>
                <a:srgbClr val="FFFFFF"/>
              </a:solidFill>
              <a:ea typeface="+mn-lt"/>
              <a:cs typeface="+mn-lt"/>
            </a:endParaRPr>
          </a:p>
          <a:p>
            <a:pPr marL="171450" indent="-171450">
              <a:buChar char="•"/>
            </a:pPr>
            <a:r>
              <a:rPr lang="en-US" sz="1600" dirty="0">
                <a:solidFill>
                  <a:srgbClr val="ECECEC"/>
                </a:solidFill>
                <a:ea typeface="+mn-lt"/>
                <a:cs typeface="+mn-lt"/>
              </a:rPr>
              <a:t>https://www.globalforestwatch.org/dashboards/country/BRA/?map=eyJjYW5Cb3VuZCI6dHJ1ZX0%3D</a:t>
            </a:r>
            <a:endParaRPr lang="en-US" sz="1600" dirty="0">
              <a:solidFill>
                <a:srgbClr val="FFFFFF"/>
              </a:solidFill>
              <a:ea typeface="+mn-lt"/>
              <a:cs typeface="+mn-lt"/>
            </a:endParaRPr>
          </a:p>
          <a:p>
            <a:pPr marL="171450" indent="-171450">
              <a:buChar char="•"/>
            </a:pPr>
            <a:r>
              <a:rPr lang="en-US" sz="1600" dirty="0">
                <a:solidFill>
                  <a:srgbClr val="ECECEC"/>
                </a:solidFill>
                <a:ea typeface="+mn-lt"/>
                <a:cs typeface="+mn-lt"/>
              </a:rPr>
              <a:t>https://www.globalforestwatch.org/dashboards/country/PNG/?location=WyJjb3VudHJ5IiwiUE5HIl0%3D&amp;map=eyJjYW5Cb3VuZCI6dHJ1ZX0%3D</a:t>
            </a:r>
            <a:endParaRPr lang="en-US" sz="1600" dirty="0">
              <a:solidFill>
                <a:srgbClr val="FFFFFF"/>
              </a:solidFill>
              <a:ea typeface="+mn-lt"/>
              <a:cs typeface="+mn-lt"/>
            </a:endParaRPr>
          </a:p>
          <a:p>
            <a:pPr marL="171450" indent="-171450">
              <a:buChar char="•"/>
            </a:pPr>
            <a:r>
              <a:rPr lang="en-US" sz="1600" dirty="0">
                <a:solidFill>
                  <a:srgbClr val="ECECEC"/>
                </a:solidFill>
                <a:ea typeface="+mn-lt"/>
                <a:cs typeface="+mn-lt"/>
              </a:rPr>
              <a:t>https://www.youtube.com/watch?v=XoCgToAuzsU</a:t>
            </a:r>
            <a:endParaRPr lang="en-US" sz="1600" dirty="0">
              <a:solidFill>
                <a:srgbClr val="FFFFFF"/>
              </a:solidFill>
              <a:ea typeface="+mn-lt"/>
              <a:cs typeface="+mn-lt"/>
            </a:endParaRPr>
          </a:p>
          <a:p>
            <a:pPr marL="171450" indent="-171450">
              <a:buChar char="•"/>
            </a:pPr>
            <a:r>
              <a:rPr lang="en-US" sz="1600" dirty="0">
                <a:solidFill>
                  <a:srgbClr val="ECECEC"/>
                </a:solidFill>
                <a:ea typeface="+mn-lt"/>
                <a:cs typeface="+mn-lt"/>
              </a:rPr>
              <a:t>https://i.kisscc0.com/20180517/kpw/kisscc0-amazon-rainforest-forest-floor-tropical-rainforest-nature-5afd5c4a3b22a8.2777891415265536742422.jpghttps://i.kisscc0.com/20180517/kpw/kisscc0-amazon-rainforest-forest-floor-tropical-rainforest-nature-5afd5c4a3b22a8.2777891415265536742422.jpg</a:t>
            </a:r>
          </a:p>
          <a:p>
            <a:pPr marL="171450" indent="-171450">
              <a:buChar char="•"/>
            </a:pPr>
            <a:endParaRPr lang="en-US" sz="1600" dirty="0">
              <a:solidFill>
                <a:srgbClr val="ECECEC"/>
              </a:solidFill>
            </a:endParaRPr>
          </a:p>
          <a:p>
            <a:pPr marL="171450" indent="-171450">
              <a:buChar char="•"/>
            </a:pPr>
            <a:endParaRPr lang="en-US" sz="1200" dirty="0">
              <a:solidFill>
                <a:srgbClr val="ECECEC"/>
              </a:solidFill>
            </a:endParaRPr>
          </a:p>
        </p:txBody>
      </p:sp>
    </p:spTree>
    <p:extLst>
      <p:ext uri="{BB962C8B-B14F-4D97-AF65-F5344CB8AC3E}">
        <p14:creationId xmlns:p14="http://schemas.microsoft.com/office/powerpoint/2010/main" val="769932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6F484-B8BE-83F0-C769-FEA8BFC1D7C4}"/>
              </a:ext>
            </a:extLst>
          </p:cNvPr>
          <p:cNvSpPr>
            <a:spLocks noGrp="1"/>
          </p:cNvSpPr>
          <p:nvPr>
            <p:ph type="title"/>
          </p:nvPr>
        </p:nvSpPr>
        <p:spPr>
          <a:xfrm>
            <a:off x="5615265" y="387697"/>
            <a:ext cx="5057104" cy="3624984"/>
          </a:xfrm>
        </p:spPr>
        <p:txBody>
          <a:bodyPr/>
          <a:lstStyle/>
          <a:p>
            <a:r>
              <a:rPr lang="en-US" dirty="0"/>
              <a:t> link</a:t>
            </a:r>
          </a:p>
        </p:txBody>
      </p:sp>
      <p:sp>
        <p:nvSpPr>
          <p:cNvPr id="3" name="Content Placeholder 2">
            <a:extLst>
              <a:ext uri="{FF2B5EF4-FFF2-40B4-BE49-F238E27FC236}">
                <a16:creationId xmlns:a16="http://schemas.microsoft.com/office/drawing/2014/main" id="{CA2330FD-D775-0F7A-AF30-27CA18F283F2}"/>
              </a:ext>
            </a:extLst>
          </p:cNvPr>
          <p:cNvSpPr>
            <a:spLocks noGrp="1"/>
          </p:cNvSpPr>
          <p:nvPr>
            <p:ph idx="1"/>
          </p:nvPr>
        </p:nvSpPr>
        <p:spPr>
          <a:xfrm>
            <a:off x="5839781" y="4132168"/>
            <a:ext cx="5308835" cy="2519363"/>
          </a:xfrm>
        </p:spPr>
        <p:txBody>
          <a:bodyPr vert="horz" lIns="91440" tIns="45720" rIns="91440" bIns="45720" rtlCol="0" anchor="t">
            <a:normAutofit/>
          </a:bodyPr>
          <a:lstStyle/>
          <a:p>
            <a:r>
              <a:rPr lang="en-US"/>
              <a:t>Website: </a:t>
            </a:r>
            <a:r>
              <a:rPr lang="en-US" dirty="0">
                <a:ea typeface="+mn-lt"/>
                <a:cs typeface="+mn-lt"/>
                <a:hlinkClick r:id="rId2"/>
              </a:rPr>
              <a:t>https://posit.cloud/content/8065091</a:t>
            </a:r>
            <a:br>
              <a:rPr lang="en-US" dirty="0"/>
            </a:br>
            <a:endParaRPr lang="en-US" dirty="0"/>
          </a:p>
        </p:txBody>
      </p:sp>
    </p:spTree>
    <p:extLst>
      <p:ext uri="{BB962C8B-B14F-4D97-AF65-F5344CB8AC3E}">
        <p14:creationId xmlns:p14="http://schemas.microsoft.com/office/powerpoint/2010/main" val="3901513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6F484-B8BE-83F0-C769-FEA8BFC1D7C4}"/>
              </a:ext>
            </a:extLst>
          </p:cNvPr>
          <p:cNvSpPr>
            <a:spLocks noGrp="1"/>
          </p:cNvSpPr>
          <p:nvPr>
            <p:ph type="title"/>
          </p:nvPr>
        </p:nvSpPr>
        <p:spPr>
          <a:xfrm>
            <a:off x="4317748" y="251626"/>
            <a:ext cx="5057104" cy="985199"/>
          </a:xfrm>
        </p:spPr>
        <p:txBody>
          <a:bodyPr/>
          <a:lstStyle/>
          <a:p>
            <a:r>
              <a:rPr lang="en-US" dirty="0"/>
              <a:t>Video</a:t>
            </a:r>
          </a:p>
        </p:txBody>
      </p:sp>
      <p:pic>
        <p:nvPicPr>
          <p:cNvPr id="3" name="Online Media 2" title="website video">
            <a:hlinkClick r:id="" action="ppaction://media"/>
            <a:extLst>
              <a:ext uri="{FF2B5EF4-FFF2-40B4-BE49-F238E27FC236}">
                <a16:creationId xmlns:a16="http://schemas.microsoft.com/office/drawing/2014/main" id="{54424917-6109-20A7-C975-AF681FD0ADC7}"/>
              </a:ext>
            </a:extLst>
          </p:cNvPr>
          <p:cNvPicPr>
            <a:picLocks noRot="1" noChangeAspect="1"/>
          </p:cNvPicPr>
          <p:nvPr>
            <a:videoFile r:link="rId1"/>
          </p:nvPr>
        </p:nvPicPr>
        <p:blipFill>
          <a:blip r:embed="rId3"/>
          <a:stretch>
            <a:fillRect/>
          </a:stretch>
        </p:blipFill>
        <p:spPr>
          <a:xfrm>
            <a:off x="4499451" y="1138261"/>
            <a:ext cx="6462320" cy="4836254"/>
          </a:xfrm>
          <a:prstGeom prst="rect">
            <a:avLst/>
          </a:prstGeom>
        </p:spPr>
      </p:pic>
      <p:sp>
        <p:nvSpPr>
          <p:cNvPr id="4" name="TextBox 3">
            <a:extLst>
              <a:ext uri="{FF2B5EF4-FFF2-40B4-BE49-F238E27FC236}">
                <a16:creationId xmlns:a16="http://schemas.microsoft.com/office/drawing/2014/main" id="{E3300984-7A7B-9456-2665-3D93345451EC}"/>
              </a:ext>
            </a:extLst>
          </p:cNvPr>
          <p:cNvSpPr txBox="1"/>
          <p:nvPr/>
        </p:nvSpPr>
        <p:spPr>
          <a:xfrm>
            <a:off x="4500694" y="5793996"/>
            <a:ext cx="38617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FFFF"/>
                </a:solidFill>
                <a:hlinkClick r:id="rId4"/>
              </a:rPr>
              <a:t>https://youtu.be/OqTuBH0XYKQ</a:t>
            </a:r>
            <a:endParaRPr lang="en-US">
              <a:solidFill>
                <a:srgbClr val="FFFFFF"/>
              </a:solidFill>
            </a:endParaRPr>
          </a:p>
        </p:txBody>
      </p:sp>
    </p:spTree>
    <p:extLst>
      <p:ext uri="{BB962C8B-B14F-4D97-AF65-F5344CB8AC3E}">
        <p14:creationId xmlns:p14="http://schemas.microsoft.com/office/powerpoint/2010/main" val="714152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914400" y="315533"/>
            <a:ext cx="5181600" cy="2376868"/>
          </a:xfrm>
        </p:spPr>
        <p:txBody>
          <a:bodyPr/>
          <a:lstStyle/>
          <a:p>
            <a:r>
              <a:rPr lang="en-US" dirty="0"/>
              <a:t>Goals</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914400" y="2844800"/>
            <a:ext cx="5291579" cy="3207519"/>
          </a:xfrm>
        </p:spPr>
        <p:txBody>
          <a:bodyPr vert="horz" lIns="91440" tIns="45720" rIns="91440" bIns="45720" rtlCol="0" anchor="t">
            <a:normAutofit fontScale="92500" lnSpcReduction="10000"/>
          </a:bodyPr>
          <a:lstStyle/>
          <a:p>
            <a:r>
              <a:rPr lang="en-US" dirty="0"/>
              <a:t>Our goal was to do a statistical analysis about a topic we believed to be important and to make this analysis easy to read and navigate. We focused on deforestation of rainforests because it is one of the more obvious environmental problems. A website was used to present the data in a more readable and user-friendly way; it also gave us experience in working with alternative data presentation. </a:t>
            </a:r>
          </a:p>
          <a:p>
            <a:endParaRPr lang="en-US" dirty="0"/>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42059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914400" y="2580640"/>
            <a:ext cx="5181600" cy="3368819"/>
          </a:xfrm>
        </p:spPr>
        <p:txBody>
          <a:bodyPr/>
          <a:lstStyle/>
          <a:p>
            <a:r>
              <a:rPr lang="en-US" dirty="0"/>
              <a:t>Basic Outline</a:t>
            </a:r>
          </a:p>
        </p:txBody>
      </p:sp>
    </p:spTree>
    <p:extLst>
      <p:ext uri="{BB962C8B-B14F-4D97-AF65-F5344CB8AC3E}">
        <p14:creationId xmlns:p14="http://schemas.microsoft.com/office/powerpoint/2010/main" val="429374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US" dirty="0"/>
              <a:t>The Data Analysis</a:t>
            </a:r>
            <a:endParaRPr lang="en-US" sz="3200" dirty="0"/>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914399" y="2011363"/>
            <a:ext cx="8609101" cy="4226458"/>
          </a:xfrm>
        </p:spPr>
        <p:txBody>
          <a:bodyPr vert="horz" lIns="91440" tIns="45720" rIns="91440" bIns="45720" rtlCol="0" anchor="t">
            <a:normAutofit fontScale="92500" lnSpcReduction="10000"/>
          </a:bodyPr>
          <a:lstStyle/>
          <a:p>
            <a:r>
              <a:rPr lang="en-US" dirty="0">
                <a:cs typeface="Calibri"/>
              </a:rPr>
              <a:t>Analyzed the Amazon rainforest (Brazil), the Congo Rainforest (DRC), and the New Guinea Rainforest (Papua New Guinea)</a:t>
            </a:r>
          </a:p>
          <a:p>
            <a:r>
              <a:rPr lang="en-US" dirty="0">
                <a:cs typeface="Calibri"/>
              </a:rPr>
              <a:t>We used three different sets of data for each rainforest; all with the same information</a:t>
            </a:r>
          </a:p>
          <a:p>
            <a:pPr lvl="1">
              <a:buFont typeface="Courier New" panose="020B0604020202020204" pitchFamily="34" charset="0"/>
              <a:buChar char="o"/>
            </a:pPr>
            <a:r>
              <a:rPr lang="en-US" dirty="0">
                <a:cs typeface="Calibri"/>
              </a:rPr>
              <a:t>This made data comparison rather simple</a:t>
            </a:r>
          </a:p>
          <a:p>
            <a:pPr lvl="1">
              <a:buFont typeface="Courier New" panose="020B0604020202020204" pitchFamily="34" charset="0"/>
              <a:buChar char="o"/>
            </a:pPr>
            <a:r>
              <a:rPr lang="en-US" dirty="0">
                <a:cs typeface="Calibri"/>
              </a:rPr>
              <a:t>Some of the data required cleaning to make it usable for our different analyses</a:t>
            </a:r>
          </a:p>
          <a:p>
            <a:r>
              <a:rPr lang="en-US" dirty="0">
                <a:cs typeface="Calibri"/>
              </a:rPr>
              <a:t>For each rainforest:</a:t>
            </a:r>
            <a:endParaRPr lang="en-US" dirty="0"/>
          </a:p>
          <a:p>
            <a:pPr lvl="1">
              <a:buFont typeface="Courier New" panose="020B0604020202020204" pitchFamily="34" charset="0"/>
              <a:buChar char="o"/>
            </a:pPr>
            <a:r>
              <a:rPr lang="en-US" dirty="0">
                <a:cs typeface="Calibri"/>
              </a:rPr>
              <a:t>Rainforest tree loss</a:t>
            </a:r>
          </a:p>
          <a:p>
            <a:pPr lvl="1">
              <a:buFont typeface="Courier New" panose="020B0604020202020204" pitchFamily="34" charset="0"/>
              <a:buChar char="o"/>
            </a:pPr>
            <a:r>
              <a:rPr lang="en-US" dirty="0">
                <a:cs typeface="Calibri"/>
              </a:rPr>
              <a:t>Surrounding region tree loss</a:t>
            </a:r>
          </a:p>
          <a:p>
            <a:pPr lvl="1">
              <a:buFont typeface="Courier New" panose="020B0604020202020204" pitchFamily="34" charset="0"/>
              <a:buChar char="o"/>
            </a:pPr>
            <a:r>
              <a:rPr lang="en-US" dirty="0">
                <a:cs typeface="Calibri"/>
              </a:rPr>
              <a:t>Drivers for tree loss</a:t>
            </a:r>
          </a:p>
          <a:p>
            <a:pPr lvl="1">
              <a:buFont typeface="Courier New" panose="020B0604020202020204" pitchFamily="34" charset="0"/>
              <a:buChar char="o"/>
            </a:pPr>
            <a:r>
              <a:rPr lang="en-US" dirty="0">
                <a:cs typeface="Calibri"/>
              </a:rPr>
              <a:t>Carbon emissions </a:t>
            </a:r>
          </a:p>
          <a:p>
            <a:pPr lvl="1">
              <a:buFont typeface="Courier New" panose="020B0604020202020204" pitchFamily="34" charset="0"/>
              <a:buChar char="o"/>
            </a:pPr>
            <a:r>
              <a:rPr lang="en-US" dirty="0">
                <a:cs typeface="Calibri"/>
              </a:rPr>
              <a:t>Further statistical analysis</a:t>
            </a: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4032613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US" dirty="0"/>
              <a:t>The Website</a:t>
            </a:r>
            <a:endParaRPr lang="en-US" sz="3200" dirty="0"/>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584461" y="2011363"/>
            <a:ext cx="6142423" cy="3605861"/>
          </a:xfrm>
        </p:spPr>
        <p:txBody>
          <a:bodyPr vert="horz" lIns="91440" tIns="45720" rIns="91440" bIns="45720" rtlCol="0" anchor="t">
            <a:normAutofit fontScale="92500" lnSpcReduction="20000"/>
          </a:bodyPr>
          <a:lstStyle/>
          <a:p>
            <a:r>
              <a:rPr lang="en-US" dirty="0">
                <a:cs typeface="Calibri"/>
              </a:rPr>
              <a:t>We explored using multiple website formats and packages, but chose to use the shiny package in R.</a:t>
            </a:r>
          </a:p>
          <a:p>
            <a:r>
              <a:rPr lang="en-US" dirty="0">
                <a:cs typeface="Calibri"/>
              </a:rPr>
              <a:t>This package allows the use of .</a:t>
            </a:r>
            <a:r>
              <a:rPr lang="en-US" dirty="0" err="1">
                <a:cs typeface="Calibri"/>
              </a:rPr>
              <a:t>png</a:t>
            </a:r>
            <a:r>
              <a:rPr lang="en-US" dirty="0">
                <a:cs typeface="Calibri"/>
              </a:rPr>
              <a:t>, ggplot2, and, although it requires knowledge of the functions in the package – which are very different from other R functions – it still makes using R code and </a:t>
            </a:r>
            <a:r>
              <a:rPr lang="en-US" dirty="0" err="1">
                <a:cs typeface="Calibri"/>
              </a:rPr>
              <a:t>RMarkdown</a:t>
            </a:r>
            <a:r>
              <a:rPr lang="en-US" dirty="0">
                <a:cs typeface="Calibri"/>
              </a:rPr>
              <a:t> files possible. It took a basic understanding of some Java concepts, but many other formats required extensive Java or HTML experience.</a:t>
            </a:r>
          </a:p>
          <a:p>
            <a:r>
              <a:rPr lang="en-US" dirty="0">
                <a:cs typeface="Calibri"/>
              </a:rPr>
              <a:t>The web dashboard is an </a:t>
            </a:r>
            <a:r>
              <a:rPr lang="en-US" dirty="0" err="1">
                <a:cs typeface="Calibri"/>
              </a:rPr>
              <a:t>app.R</a:t>
            </a:r>
            <a:r>
              <a:rPr lang="en-US" dirty="0">
                <a:cs typeface="Calibri"/>
              </a:rPr>
              <a:t> that is presented as a website using the Posit Cloud. It requires </a:t>
            </a:r>
            <a:r>
              <a:rPr lang="en-US" dirty="0" err="1">
                <a:cs typeface="Calibri"/>
              </a:rPr>
              <a:t>ui</a:t>
            </a:r>
            <a:r>
              <a:rPr lang="en-US" dirty="0">
                <a:cs typeface="Calibri"/>
              </a:rPr>
              <a:t>, which is used to format the different elements of the website along with the text elements, and a server, which is where the code for the plots and graphs went.</a:t>
            </a: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5</a:t>
            </a:fld>
            <a:endParaRPr lang="en-US" dirty="0"/>
          </a:p>
        </p:txBody>
      </p:sp>
      <p:pic>
        <p:nvPicPr>
          <p:cNvPr id="5" name="Picture 4" descr="A screenshot of a computer program&#10;&#10;Description automatically generated">
            <a:extLst>
              <a:ext uri="{FF2B5EF4-FFF2-40B4-BE49-F238E27FC236}">
                <a16:creationId xmlns:a16="http://schemas.microsoft.com/office/drawing/2014/main" id="{B0EC41B3-7C4E-D848-97A8-EC10828108D4}"/>
              </a:ext>
            </a:extLst>
          </p:cNvPr>
          <p:cNvPicPr>
            <a:picLocks noChangeAspect="1"/>
          </p:cNvPicPr>
          <p:nvPr/>
        </p:nvPicPr>
        <p:blipFill>
          <a:blip r:embed="rId3"/>
          <a:stretch>
            <a:fillRect/>
          </a:stretch>
        </p:blipFill>
        <p:spPr>
          <a:xfrm>
            <a:off x="7054392" y="1187349"/>
            <a:ext cx="4878372" cy="2181594"/>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A89A8B1A-E383-5DAA-1985-7760D5E0D228}"/>
              </a:ext>
            </a:extLst>
          </p:cNvPr>
          <p:cNvPicPr>
            <a:picLocks noChangeAspect="1"/>
          </p:cNvPicPr>
          <p:nvPr/>
        </p:nvPicPr>
        <p:blipFill>
          <a:blip r:embed="rId4"/>
          <a:stretch>
            <a:fillRect/>
          </a:stretch>
        </p:blipFill>
        <p:spPr>
          <a:xfrm>
            <a:off x="6905133" y="4491869"/>
            <a:ext cx="5184743" cy="1016530"/>
          </a:xfrm>
          <a:prstGeom prst="rect">
            <a:avLst/>
          </a:prstGeom>
        </p:spPr>
      </p:pic>
      <p:pic>
        <p:nvPicPr>
          <p:cNvPr id="7" name="Picture 6" descr="A close-up of a computer screen&#10;&#10;Description automatically generated">
            <a:extLst>
              <a:ext uri="{FF2B5EF4-FFF2-40B4-BE49-F238E27FC236}">
                <a16:creationId xmlns:a16="http://schemas.microsoft.com/office/drawing/2014/main" id="{8DF0DEEE-9D88-526A-B390-2D927F986573}"/>
              </a:ext>
            </a:extLst>
          </p:cNvPr>
          <p:cNvPicPr>
            <a:picLocks noChangeAspect="1"/>
          </p:cNvPicPr>
          <p:nvPr/>
        </p:nvPicPr>
        <p:blipFill>
          <a:blip r:embed="rId5"/>
          <a:stretch>
            <a:fillRect/>
          </a:stretch>
        </p:blipFill>
        <p:spPr>
          <a:xfrm>
            <a:off x="6967979" y="3604994"/>
            <a:ext cx="5059053" cy="708525"/>
          </a:xfrm>
          <a:prstGeom prst="rect">
            <a:avLst/>
          </a:prstGeom>
        </p:spPr>
      </p:pic>
    </p:spTree>
    <p:extLst>
      <p:ext uri="{BB962C8B-B14F-4D97-AF65-F5344CB8AC3E}">
        <p14:creationId xmlns:p14="http://schemas.microsoft.com/office/powerpoint/2010/main" val="412000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914400" y="2580640"/>
            <a:ext cx="5684362" cy="3368819"/>
          </a:xfrm>
        </p:spPr>
        <p:txBody>
          <a:bodyPr/>
          <a:lstStyle/>
          <a:p>
            <a:r>
              <a:rPr lang="en-US" dirty="0">
                <a:ea typeface="+mj-lt"/>
                <a:cs typeface="+mj-lt"/>
              </a:rPr>
              <a:t>RESULTS SUMMARY</a:t>
            </a:r>
            <a:endParaRPr lang="en-US" dirty="0"/>
          </a:p>
        </p:txBody>
      </p:sp>
    </p:spTree>
    <p:extLst>
      <p:ext uri="{BB962C8B-B14F-4D97-AF65-F5344CB8AC3E}">
        <p14:creationId xmlns:p14="http://schemas.microsoft.com/office/powerpoint/2010/main" val="2608208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65125"/>
            <a:ext cx="10363201" cy="1629601"/>
          </a:xfrm>
        </p:spPr>
        <p:txBody>
          <a:bodyPr/>
          <a:lstStyle/>
          <a:p>
            <a:r>
              <a:rPr lang="en-US" dirty="0"/>
              <a:t>A Quick Comparison </a:t>
            </a: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7</a:t>
            </a:fld>
            <a:endParaRPr lang="en-US" dirty="0"/>
          </a:p>
        </p:txBody>
      </p:sp>
      <p:pic>
        <p:nvPicPr>
          <p:cNvPr id="10" name="Picture 9" descr="A graph of green bars&#10;&#10;Description automatically generated">
            <a:extLst>
              <a:ext uri="{FF2B5EF4-FFF2-40B4-BE49-F238E27FC236}">
                <a16:creationId xmlns:a16="http://schemas.microsoft.com/office/drawing/2014/main" id="{E75CFBEB-B78C-69BE-6204-84336CADA632}"/>
              </a:ext>
            </a:extLst>
          </p:cNvPr>
          <p:cNvPicPr>
            <a:picLocks noChangeAspect="1"/>
          </p:cNvPicPr>
          <p:nvPr/>
        </p:nvPicPr>
        <p:blipFill>
          <a:blip r:embed="rId3"/>
          <a:stretch>
            <a:fillRect/>
          </a:stretch>
        </p:blipFill>
        <p:spPr>
          <a:xfrm>
            <a:off x="8326483" y="1675444"/>
            <a:ext cx="3678830" cy="1579650"/>
          </a:xfrm>
          <a:prstGeom prst="rect">
            <a:avLst/>
          </a:prstGeom>
        </p:spPr>
      </p:pic>
      <p:pic>
        <p:nvPicPr>
          <p:cNvPr id="11" name="Picture 10" descr="A graph of green bars&#10;&#10;Description automatically generated">
            <a:extLst>
              <a:ext uri="{FF2B5EF4-FFF2-40B4-BE49-F238E27FC236}">
                <a16:creationId xmlns:a16="http://schemas.microsoft.com/office/drawing/2014/main" id="{C85F8493-B3CC-31EB-8C48-B075445BC71B}"/>
              </a:ext>
            </a:extLst>
          </p:cNvPr>
          <p:cNvPicPr>
            <a:picLocks noChangeAspect="1"/>
          </p:cNvPicPr>
          <p:nvPr/>
        </p:nvPicPr>
        <p:blipFill>
          <a:blip r:embed="rId4"/>
          <a:stretch>
            <a:fillRect/>
          </a:stretch>
        </p:blipFill>
        <p:spPr>
          <a:xfrm>
            <a:off x="4260625" y="1692588"/>
            <a:ext cx="3675530" cy="1565819"/>
          </a:xfrm>
          <a:prstGeom prst="rect">
            <a:avLst/>
          </a:prstGeom>
        </p:spPr>
      </p:pic>
      <p:pic>
        <p:nvPicPr>
          <p:cNvPr id="12" name="Picture 11" descr="A graph of green bars&#10;&#10;Description automatically generated">
            <a:extLst>
              <a:ext uri="{FF2B5EF4-FFF2-40B4-BE49-F238E27FC236}">
                <a16:creationId xmlns:a16="http://schemas.microsoft.com/office/drawing/2014/main" id="{0FBF23FD-207B-8A12-C9C6-37C933CEC8D6}"/>
              </a:ext>
            </a:extLst>
          </p:cNvPr>
          <p:cNvPicPr>
            <a:picLocks noChangeAspect="1"/>
          </p:cNvPicPr>
          <p:nvPr/>
        </p:nvPicPr>
        <p:blipFill>
          <a:blip r:embed="rId5"/>
          <a:stretch>
            <a:fillRect/>
          </a:stretch>
        </p:blipFill>
        <p:spPr>
          <a:xfrm>
            <a:off x="109603" y="1713459"/>
            <a:ext cx="3670117" cy="1565598"/>
          </a:xfrm>
          <a:prstGeom prst="rect">
            <a:avLst/>
          </a:prstGeom>
        </p:spPr>
      </p:pic>
      <p:pic>
        <p:nvPicPr>
          <p:cNvPr id="13" name="Picture 12" descr="A graph showing the difference between carbon emissions and the year&#10;&#10;Description automatically generated">
            <a:extLst>
              <a:ext uri="{FF2B5EF4-FFF2-40B4-BE49-F238E27FC236}">
                <a16:creationId xmlns:a16="http://schemas.microsoft.com/office/drawing/2014/main" id="{57725902-ABF4-8412-7525-4D9E78361C6D}"/>
              </a:ext>
            </a:extLst>
          </p:cNvPr>
          <p:cNvPicPr>
            <a:picLocks noChangeAspect="1"/>
          </p:cNvPicPr>
          <p:nvPr/>
        </p:nvPicPr>
        <p:blipFill>
          <a:blip r:embed="rId6"/>
          <a:stretch>
            <a:fillRect/>
          </a:stretch>
        </p:blipFill>
        <p:spPr>
          <a:xfrm>
            <a:off x="108857" y="3970855"/>
            <a:ext cx="3667125" cy="1460828"/>
          </a:xfrm>
          <a:prstGeom prst="rect">
            <a:avLst/>
          </a:prstGeom>
        </p:spPr>
      </p:pic>
      <p:pic>
        <p:nvPicPr>
          <p:cNvPr id="14" name="Picture 13" descr="A graph showing the difference between carbon emissions and the year&#10;&#10;Description automatically generated">
            <a:extLst>
              <a:ext uri="{FF2B5EF4-FFF2-40B4-BE49-F238E27FC236}">
                <a16:creationId xmlns:a16="http://schemas.microsoft.com/office/drawing/2014/main" id="{F7F8E6F2-5DA3-4CFF-32FF-EEA1650E0A0E}"/>
              </a:ext>
            </a:extLst>
          </p:cNvPr>
          <p:cNvPicPr>
            <a:picLocks noChangeAspect="1"/>
          </p:cNvPicPr>
          <p:nvPr/>
        </p:nvPicPr>
        <p:blipFill>
          <a:blip r:embed="rId7"/>
          <a:stretch>
            <a:fillRect/>
          </a:stretch>
        </p:blipFill>
        <p:spPr>
          <a:xfrm>
            <a:off x="4265840" y="3970476"/>
            <a:ext cx="3626305" cy="1468386"/>
          </a:xfrm>
          <a:prstGeom prst="rect">
            <a:avLst/>
          </a:prstGeom>
        </p:spPr>
      </p:pic>
      <p:pic>
        <p:nvPicPr>
          <p:cNvPr id="15" name="Picture 14" descr="A graph showing the difference between carbon emissions and the year&#10;&#10;Description automatically generated">
            <a:extLst>
              <a:ext uri="{FF2B5EF4-FFF2-40B4-BE49-F238E27FC236}">
                <a16:creationId xmlns:a16="http://schemas.microsoft.com/office/drawing/2014/main" id="{91DB6C48-EE2F-B740-E0AC-FAB3FA208650}"/>
              </a:ext>
            </a:extLst>
          </p:cNvPr>
          <p:cNvPicPr>
            <a:picLocks noChangeAspect="1"/>
          </p:cNvPicPr>
          <p:nvPr/>
        </p:nvPicPr>
        <p:blipFill>
          <a:blip r:embed="rId8"/>
          <a:stretch>
            <a:fillRect/>
          </a:stretch>
        </p:blipFill>
        <p:spPr>
          <a:xfrm>
            <a:off x="8327571" y="3945351"/>
            <a:ext cx="3687536" cy="1484621"/>
          </a:xfrm>
          <a:prstGeom prst="rect">
            <a:avLst/>
          </a:prstGeom>
        </p:spPr>
      </p:pic>
      <p:sp>
        <p:nvSpPr>
          <p:cNvPr id="16" name="TextBox 15">
            <a:extLst>
              <a:ext uri="{FF2B5EF4-FFF2-40B4-BE49-F238E27FC236}">
                <a16:creationId xmlns:a16="http://schemas.microsoft.com/office/drawing/2014/main" id="{41945FF7-8D39-38C7-DE98-FDC7AE69D42F}"/>
              </a:ext>
            </a:extLst>
          </p:cNvPr>
          <p:cNvSpPr txBox="1"/>
          <p:nvPr/>
        </p:nvSpPr>
        <p:spPr>
          <a:xfrm>
            <a:off x="1234167" y="3431721"/>
            <a:ext cx="1001486" cy="3829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Amazon</a:t>
            </a:r>
          </a:p>
        </p:txBody>
      </p:sp>
      <p:sp>
        <p:nvSpPr>
          <p:cNvPr id="17" name="TextBox 16">
            <a:extLst>
              <a:ext uri="{FF2B5EF4-FFF2-40B4-BE49-F238E27FC236}">
                <a16:creationId xmlns:a16="http://schemas.microsoft.com/office/drawing/2014/main" id="{57BF0F6F-AE53-D0A8-803A-D2C4E23F20D5}"/>
              </a:ext>
            </a:extLst>
          </p:cNvPr>
          <p:cNvSpPr txBox="1"/>
          <p:nvPr/>
        </p:nvSpPr>
        <p:spPr>
          <a:xfrm>
            <a:off x="9384845" y="3431721"/>
            <a:ext cx="15729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New Guinea</a:t>
            </a:r>
          </a:p>
        </p:txBody>
      </p:sp>
      <p:sp>
        <p:nvSpPr>
          <p:cNvPr id="18" name="TextBox 17">
            <a:extLst>
              <a:ext uri="{FF2B5EF4-FFF2-40B4-BE49-F238E27FC236}">
                <a16:creationId xmlns:a16="http://schemas.microsoft.com/office/drawing/2014/main" id="{DAA7FF2D-BF61-79DC-1D1F-25E22DF4E5A9}"/>
              </a:ext>
            </a:extLst>
          </p:cNvPr>
          <p:cNvSpPr txBox="1"/>
          <p:nvPr/>
        </p:nvSpPr>
        <p:spPr>
          <a:xfrm>
            <a:off x="5595255" y="3431721"/>
            <a:ext cx="1001486" cy="3829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Congo</a:t>
            </a:r>
          </a:p>
        </p:txBody>
      </p:sp>
    </p:spTree>
    <p:extLst>
      <p:ext uri="{BB962C8B-B14F-4D97-AF65-F5344CB8AC3E}">
        <p14:creationId xmlns:p14="http://schemas.microsoft.com/office/powerpoint/2010/main" val="430403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739514" y="-214310"/>
            <a:ext cx="10363201" cy="1629601"/>
          </a:xfrm>
        </p:spPr>
        <p:txBody>
          <a:bodyPr/>
          <a:lstStyle/>
          <a:p>
            <a:r>
              <a:rPr lang="en-US"/>
              <a:t>Some stats</a:t>
            </a: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a:p>
        </p:txBody>
      </p:sp>
      <p:sp>
        <p:nvSpPr>
          <p:cNvPr id="4" name="TextBox 3">
            <a:extLst>
              <a:ext uri="{FF2B5EF4-FFF2-40B4-BE49-F238E27FC236}">
                <a16:creationId xmlns:a16="http://schemas.microsoft.com/office/drawing/2014/main" id="{1A07D051-741B-AD33-8F06-3F8BCE299C72}"/>
              </a:ext>
            </a:extLst>
          </p:cNvPr>
          <p:cNvSpPr txBox="1"/>
          <p:nvPr/>
        </p:nvSpPr>
        <p:spPr>
          <a:xfrm>
            <a:off x="739569" y="972677"/>
            <a:ext cx="11105213"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ea typeface="+mn-lt"/>
                <a:cs typeface="+mn-lt"/>
              </a:rPr>
              <a:t>Null Hypothesis (</a:t>
            </a:r>
            <a:r>
              <a:rPr lang="en-US" sz="1300">
                <a:latin typeface="STIXGeneral-Italic"/>
              </a:rPr>
              <a:t>H</a:t>
            </a:r>
            <a:r>
              <a:rPr lang="en-US" sz="900">
                <a:latin typeface="STIXGeneral-Regular"/>
              </a:rPr>
              <a:t>0</a:t>
            </a:r>
            <a:r>
              <a:rPr lang="en-US" b="1">
                <a:ea typeface="+mn-lt"/>
                <a:cs typeface="+mn-lt"/>
              </a:rPr>
              <a:t>):</a:t>
            </a:r>
            <a:r>
              <a:rPr lang="en-US">
                <a:ea typeface="+mn-lt"/>
                <a:cs typeface="+mn-lt"/>
              </a:rPr>
              <a:t> There is no significant difference in mean emissions between primary and driver tree cover loss.</a:t>
            </a:r>
            <a:endParaRPr lang="en-US"/>
          </a:p>
          <a:p>
            <a:pPr marL="285750" indent="-285750">
              <a:buFont typeface="Arial"/>
              <a:buChar char="•"/>
            </a:pPr>
            <a:r>
              <a:rPr lang="en-US" b="1">
                <a:ea typeface="+mn-lt"/>
                <a:cs typeface="+mn-lt"/>
              </a:rPr>
              <a:t>Alternative Hypothesis (</a:t>
            </a:r>
            <a:r>
              <a:rPr lang="en-US" sz="1300">
                <a:latin typeface="STIXGeneral-Italic"/>
              </a:rPr>
              <a:t>H</a:t>
            </a:r>
            <a:r>
              <a:rPr lang="en-US" sz="900">
                <a:latin typeface="STIXGeneral-Italic"/>
              </a:rPr>
              <a:t>a</a:t>
            </a:r>
            <a:r>
              <a:rPr lang="en-US" b="1">
                <a:ea typeface="+mn-lt"/>
                <a:cs typeface="+mn-lt"/>
              </a:rPr>
              <a:t>):</a:t>
            </a:r>
            <a:r>
              <a:rPr lang="en-US">
                <a:ea typeface="+mn-lt"/>
                <a:cs typeface="+mn-lt"/>
              </a:rPr>
              <a:t> There is a significant difference in mean emissions between primary and driver tree cover loss.</a:t>
            </a:r>
            <a:endParaRPr lang="en-US"/>
          </a:p>
          <a:p>
            <a:endParaRPr lang="en-US"/>
          </a:p>
          <a:p>
            <a:r>
              <a:rPr lang="en-US"/>
              <a:t>Brazil </a:t>
            </a:r>
          </a:p>
          <a:p>
            <a:r>
              <a:rPr lang="en-US" b="1">
                <a:latin typeface="Tenorite"/>
              </a:rPr>
              <a:t>p-value</a:t>
            </a:r>
            <a:r>
              <a:rPr lang="en-US">
                <a:latin typeface="Tenorite"/>
              </a:rPr>
              <a:t>: 6.1791519^{-7}</a:t>
            </a:r>
            <a:endParaRPr lang="en-US"/>
          </a:p>
          <a:p>
            <a:endParaRPr lang="en-US"/>
          </a:p>
          <a:p>
            <a:r>
              <a:rPr lang="en-US"/>
              <a:t>Papua New Guinea </a:t>
            </a:r>
          </a:p>
          <a:p>
            <a:r>
              <a:rPr lang="en-US" b="1">
                <a:ea typeface="+mn-lt"/>
                <a:cs typeface="+mn-lt"/>
              </a:rPr>
              <a:t>p-value:</a:t>
            </a:r>
            <a:r>
              <a:rPr lang="en-US">
                <a:ea typeface="+mn-lt"/>
                <a:cs typeface="+mn-lt"/>
              </a:rPr>
              <a:t> 0.0037836</a:t>
            </a:r>
          </a:p>
          <a:p>
            <a:endParaRPr lang="en-US"/>
          </a:p>
          <a:p>
            <a:r>
              <a:rPr lang="en-US"/>
              <a:t>Congo</a:t>
            </a:r>
          </a:p>
          <a:p>
            <a:r>
              <a:rPr lang="en-US" b="1">
                <a:ea typeface="+mn-lt"/>
                <a:cs typeface="+mn-lt"/>
              </a:rPr>
              <a:t>p-value:</a:t>
            </a:r>
            <a:r>
              <a:rPr lang="en-US">
                <a:ea typeface="+mn-lt"/>
                <a:cs typeface="+mn-lt"/>
              </a:rPr>
              <a:t> 0.0013022</a:t>
            </a:r>
          </a:p>
          <a:p>
            <a:endParaRPr lang="en-US"/>
          </a:p>
          <a:p>
            <a:r>
              <a:rPr lang="en-US"/>
              <a:t>Brazil- </a:t>
            </a:r>
            <a:r>
              <a:rPr lang="en-US" b="1"/>
              <a:t>95</a:t>
            </a:r>
            <a:r>
              <a:rPr lang="en-US" b="1">
                <a:ea typeface="+mn-lt"/>
                <a:cs typeface="+mn-lt"/>
              </a:rPr>
              <a:t>% Confidence Interval:</a:t>
            </a:r>
            <a:r>
              <a:rPr lang="en-US">
                <a:ea typeface="+mn-lt"/>
                <a:cs typeface="+mn-lt"/>
              </a:rPr>
              <a:t> (3.8046823^{8}, 7.4019261^{8})</a:t>
            </a:r>
            <a:endParaRPr lang="en-US"/>
          </a:p>
          <a:p>
            <a:r>
              <a:rPr lang="en-US">
                <a:ea typeface="+mn-lt"/>
                <a:cs typeface="+mn-lt"/>
              </a:rPr>
              <a:t>Primary tree cover loss emits more greenhouse gases than driver tree cover loss on average.</a:t>
            </a:r>
            <a:endParaRPr lang="en-US"/>
          </a:p>
          <a:p>
            <a:r>
              <a:rPr lang="en-US"/>
              <a:t>Papua New Guinea- </a:t>
            </a:r>
            <a:r>
              <a:rPr lang="en-US" b="1"/>
              <a:t>95</a:t>
            </a:r>
            <a:r>
              <a:rPr lang="en-US" b="1">
                <a:ea typeface="+mn-lt"/>
                <a:cs typeface="+mn-lt"/>
              </a:rPr>
              <a:t>% Confidence Interval:</a:t>
            </a:r>
            <a:r>
              <a:rPr lang="en-US">
                <a:ea typeface="+mn-lt"/>
                <a:cs typeface="+mn-lt"/>
              </a:rPr>
              <a:t> (-4.1727869^{7}, -8.7096746^{6})</a:t>
            </a:r>
            <a:endParaRPr lang="en-US"/>
          </a:p>
          <a:p>
            <a:r>
              <a:rPr lang="en-US">
                <a:ea typeface="+mn-lt"/>
                <a:cs typeface="+mn-lt"/>
              </a:rPr>
              <a:t>Driver tree cover loss emits more greenhouse gases than primary tree cover loss on average.</a:t>
            </a:r>
            <a:endParaRPr lang="en-US"/>
          </a:p>
          <a:p>
            <a:r>
              <a:rPr lang="en-US"/>
              <a:t>Congo- </a:t>
            </a:r>
            <a:r>
              <a:rPr lang="en-US" b="1"/>
              <a:t>95</a:t>
            </a:r>
            <a:r>
              <a:rPr lang="en-US" b="1">
                <a:ea typeface="+mn-lt"/>
                <a:cs typeface="+mn-lt"/>
              </a:rPr>
              <a:t>% Confidence Interval:</a:t>
            </a:r>
            <a:r>
              <a:rPr lang="en-US">
                <a:ea typeface="+mn-lt"/>
                <a:cs typeface="+mn-lt"/>
              </a:rPr>
              <a:t> (4.4529888^{7}, 1.7275641^{8})</a:t>
            </a:r>
            <a:endParaRPr lang="en-US"/>
          </a:p>
          <a:p>
            <a:r>
              <a:rPr lang="en-US">
                <a:ea typeface="+mn-lt"/>
                <a:cs typeface="+mn-lt"/>
              </a:rPr>
              <a:t>Primary tree cover loss emits more greenhouse gases than driver tree cover loss on average.</a:t>
            </a:r>
            <a:endParaRPr lang="en-US"/>
          </a:p>
          <a:p>
            <a:endParaRPr lang="en-US"/>
          </a:p>
          <a:p>
            <a:endParaRPr lang="en-US"/>
          </a:p>
          <a:p>
            <a:endParaRPr lang="en-US"/>
          </a:p>
        </p:txBody>
      </p:sp>
    </p:spTree>
    <p:extLst>
      <p:ext uri="{BB962C8B-B14F-4D97-AF65-F5344CB8AC3E}">
        <p14:creationId xmlns:p14="http://schemas.microsoft.com/office/powerpoint/2010/main" val="156245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914400" y="2580640"/>
            <a:ext cx="5998589" cy="3368819"/>
          </a:xfrm>
        </p:spPr>
        <p:txBody>
          <a:bodyPr/>
          <a:lstStyle/>
          <a:p>
            <a:r>
              <a:rPr lang="en-US" dirty="0">
                <a:ea typeface="+mj-lt"/>
                <a:cs typeface="+mj-lt"/>
              </a:rPr>
              <a:t>FUTURE EXPANSION</a:t>
            </a:r>
            <a:endParaRPr lang="en-US" dirty="0"/>
          </a:p>
        </p:txBody>
      </p:sp>
    </p:spTree>
    <p:extLst>
      <p:ext uri="{BB962C8B-B14F-4D97-AF65-F5344CB8AC3E}">
        <p14:creationId xmlns:p14="http://schemas.microsoft.com/office/powerpoint/2010/main" val="753878353"/>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133F63F-9110-40E7-9727-485934F41506}">
  <ds:schemaRefs>
    <ds:schemaRef ds:uri="http://schemas.microsoft.com/sharepoint/v3/contenttype/forms"/>
  </ds:schemaRefs>
</ds:datastoreItem>
</file>

<file path=customXml/itemProps2.xml><?xml version="1.0" encoding="utf-8"?>
<ds:datastoreItem xmlns:ds="http://schemas.openxmlformats.org/officeDocument/2006/customXml" ds:itemID="{268EFD9E-464D-4A64-8503-21EC026015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7B53FD5-8F3E-4406-8404-9F78B5E6376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477</Words>
  <Application>Microsoft Office PowerPoint</Application>
  <PresentationFormat>Widescreen</PresentationFormat>
  <Paragraphs>125</Paragraphs>
  <Slides>13</Slides>
  <Notes>11</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Custom</vt:lpstr>
      <vt:lpstr>Deforestation web dashboard</vt:lpstr>
      <vt:lpstr>Goals</vt:lpstr>
      <vt:lpstr>Basic Outline</vt:lpstr>
      <vt:lpstr>The Data Analysis</vt:lpstr>
      <vt:lpstr>The Website</vt:lpstr>
      <vt:lpstr>RESULTS SUMMARY</vt:lpstr>
      <vt:lpstr>A Quick Comparison </vt:lpstr>
      <vt:lpstr>Some stats</vt:lpstr>
      <vt:lpstr>FUTURE EXPANSION</vt:lpstr>
      <vt:lpstr>PowerPoint Presentation</vt:lpstr>
      <vt:lpstr>References</vt:lpstr>
      <vt:lpstr> link</vt:lpstr>
      <vt:lpstr>Video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lastModifiedBy/>
  <cp:revision>322</cp:revision>
  <dcterms:created xsi:type="dcterms:W3CDTF">2024-04-22T00:43:21Z</dcterms:created>
  <dcterms:modified xsi:type="dcterms:W3CDTF">2024-04-22T16:18:52Z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